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62" r:id="rId2"/>
    <p:sldId id="421" r:id="rId3"/>
    <p:sldId id="740" r:id="rId4"/>
    <p:sldId id="744" r:id="rId5"/>
    <p:sldId id="811" r:id="rId6"/>
    <p:sldId id="815" r:id="rId7"/>
    <p:sldId id="813" r:id="rId8"/>
    <p:sldId id="814" r:id="rId9"/>
    <p:sldId id="812" r:id="rId10"/>
    <p:sldId id="818" r:id="rId11"/>
    <p:sldId id="819" r:id="rId12"/>
    <p:sldId id="820" r:id="rId13"/>
    <p:sldId id="821" r:id="rId14"/>
    <p:sldId id="822" r:id="rId15"/>
    <p:sldId id="833" r:id="rId16"/>
    <p:sldId id="823" r:id="rId17"/>
    <p:sldId id="835" r:id="rId18"/>
    <p:sldId id="836" r:id="rId19"/>
    <p:sldId id="824" r:id="rId20"/>
    <p:sldId id="825" r:id="rId21"/>
    <p:sldId id="828" r:id="rId22"/>
    <p:sldId id="837" r:id="rId23"/>
    <p:sldId id="829" r:id="rId24"/>
    <p:sldId id="826" r:id="rId25"/>
    <p:sldId id="830" r:id="rId26"/>
    <p:sldId id="834" r:id="rId27"/>
    <p:sldId id="831" r:id="rId28"/>
    <p:sldId id="832" r:id="rId29"/>
    <p:sldId id="422" r:id="rId30"/>
  </p:sldIdLst>
  <p:sldSz cx="9144000" cy="6858000" type="screen4x3"/>
  <p:notesSz cx="7315200" cy="96012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66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867" autoAdjust="0"/>
    <p:restoredTop sz="94581" autoAdjust="0"/>
  </p:normalViewPr>
  <p:slideViewPr>
    <p:cSldViewPr>
      <p:cViewPr varScale="1">
        <p:scale>
          <a:sx n="104" d="100"/>
          <a:sy n="104" d="100"/>
        </p:scale>
        <p:origin x="-20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10A215-44AC-48DA-AF86-EC2F785F13D6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85D5665-A5AE-45BB-8848-AA424DA21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9591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9D37-59B6-4FD4-B62C-EA5223FD416D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9F6C-3832-4A94-9C78-A09827F550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9838-A36D-4165-A395-840B24B390A6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6CA8-7327-434E-99BD-8578615981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E5-0BC8-4359-9890-8277E61C6893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E28C-3C3A-49E1-9025-02BEA78887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C31A-9154-43B9-AC08-B2E1B37570E0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1B23-17D3-48A0-9A34-43C89BFDCD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C003D-1630-4417-9F76-668A9E0FFDC5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CCD0-35AC-49FD-98B8-8BED130348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8E6E-A14D-4A90-B2B4-E9F41E1F8165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350B-92BC-41F2-A4FE-565A1044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6C53-A131-498A-A525-37077DBA0095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A055-C9CE-4D91-9D43-D408D8ECF7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E5D7-D573-4729-A6A0-6031E4F961CC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77D0-42B9-4AEE-ADE2-0004775D97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2271-1D37-45F0-82D7-82D18C5C5122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1EDB-8CE2-40C9-AB82-6EA86292D4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8085-0888-43B1-9E2E-D6E727554759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5EFB-B999-418C-A689-C35398BA7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C5665-1B5B-4687-9E2E-C0A1946DE657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D2DC-6CF7-40E1-B2C3-9049AEEFDC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C1C240-9017-4C45-A094-DD8E498073CB}" type="datetimeFigureOut">
              <a:rPr lang="zh-CN" altLang="en-US"/>
              <a:pPr>
                <a:defRPr/>
              </a:pPr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EEFD9F-D935-4FC2-AC09-44F040414E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-108520" y="1"/>
            <a:ext cx="9238586" cy="1556792"/>
          </a:xfrm>
        </p:spPr>
        <p:txBody>
          <a:bodyPr/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莱城华人教会成人主日学</a:t>
            </a:r>
            <a:r>
              <a:rPr lang="en-US" altLang="zh-CN" sz="4000" b="1" dirty="0">
                <a:solidFill>
                  <a:srgbClr val="FFFF00"/>
                </a:solidFill>
              </a:rPr>
              <a:t/>
            </a:r>
            <a:br>
              <a:rPr lang="en-US" altLang="zh-CN" sz="4000" b="1" dirty="0">
                <a:solidFill>
                  <a:srgbClr val="FFFF00"/>
                </a:solidFill>
              </a:rPr>
            </a:br>
            <a:r>
              <a:rPr lang="en-US" altLang="zh-CN" sz="4000" b="1" dirty="0" smtClean="0">
                <a:solidFill>
                  <a:srgbClr val="FFFF00"/>
                </a:solidFill>
              </a:rPr>
              <a:t>——《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普通书信与启示录</a:t>
            </a:r>
            <a:r>
              <a:rPr lang="en-US" altLang="zh-CN" sz="4000" b="1" dirty="0" smtClean="0">
                <a:solidFill>
                  <a:srgbClr val="FFFF00"/>
                </a:solidFill>
              </a:rPr>
              <a:t>》</a:t>
            </a:r>
            <a:endParaRPr lang="zh-CN" altLang="en-US" sz="3200" dirty="0">
              <a:solidFill>
                <a:srgbClr val="FFFF00"/>
              </a:solidFill>
            </a:endParaRPr>
          </a:p>
        </p:txBody>
      </p:sp>
      <p:pic>
        <p:nvPicPr>
          <p:cNvPr id="4" name="Picture 3" descr="A picture containing wooden&#10;&#10;Description automatically generated">
            <a:extLst>
              <a:ext uri="{FF2B5EF4-FFF2-40B4-BE49-F238E27FC236}">
                <a16:creationId xmlns="" xmlns:a16="http://schemas.microsoft.com/office/drawing/2014/main" id="{EF287C7D-E374-07CD-9C42-4A39F8918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8" y="2060848"/>
            <a:ext cx="9131082" cy="4797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五、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普通书信的核心主题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1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、主题一：真实的信心一定活出生命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雅各书：“信心若没有行为就是死的。”（雅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2:17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强调：信心不是口头认同，真信心一定结出行为的果子。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纠正“只讲恩典、不谈生命更新”的偏差。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2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、主题二：在苦难与逼迫中忍耐到底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彼得前书：写给受逼迫的信徒。关键词：受苦、忍耐、盼望、圣洁。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“你们虽然忧愁，却因信有说不出来、满有荣光的大喜乐。”（彼前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1:6–8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基督徒的苦难不是失败，而是与基督一同受苦、同得荣耀。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3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、主题三：防备假教师与末世迷惑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彼得后书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&amp;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犹大书：假教师的危险；道德败坏与真理妥协；末世嘲讽者的出现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“要为从前一次交付圣徒的真道竭力争辩。”（犹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爱心不等于没有分辨力； 真理必须被持守。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4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、 主题四：住在爱中，也住在真理中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约翰书信核心词汇：爱、光、真理、生命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“神就是爱。”（约一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4:8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）；“我们若在光明中行，就彼此相交。”（约一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1:7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</a:t>
            </a: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真爱离不开真理； 真理一定活出爱的生命。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5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、主题五：在退后危险中的坚忍之信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——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希伯来书：</a:t>
            </a:r>
          </a:p>
          <a:p>
            <a:pPr lvl="0" algn="l"/>
            <a:r>
              <a:rPr lang="en-US" altLang="zh-CN" sz="3600" b="1" dirty="0" smtClean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zh-CN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写作背景：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本书的写作时间大约在主后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60—70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年之间。当时，罗马将军提多率领大军围困耶路撒冷，犹太国局势极其危急。在国家命运岌岌可危的背景下，犹太人对宗教与圣殿的依附与重视更加加深。</a:t>
            </a:r>
          </a:p>
          <a:p>
            <a:pPr algn="l"/>
            <a:r>
              <a:rPr lang="zh-CN" altLang="en-US" sz="3600" b="1" dirty="0" smtClean="0">
                <a:solidFill>
                  <a:srgbClr val="FFFF00"/>
                </a:solidFill>
              </a:rPr>
              <a:t>       正因如此，那些尚未信主的犹太人，便将国家灾难的责任归咎于已经相信基督的犹太人，对他们的攻击与轻视愈发激烈，并藉着各种方式与压力，试图迫使他们重新回归犹太教。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/>
            <a:r>
              <a:rPr lang="zh-CN" altLang="en-US" sz="3500" b="1" dirty="0" smtClean="0">
                <a:solidFill>
                  <a:srgbClr val="FFFF00"/>
                </a:solidFill>
              </a:rPr>
              <a:t>       由于犹太民族自立国以来，国家的命运始终与宗教信仰紧密相连，在这样的处境中，连部分希伯来基督徒也开始产生对旧宗教的眷恋。他们或许认为，为了挽救国家的危机，回到传统信仰与圣殿制度才是正确的道路。</a:t>
            </a:r>
          </a:p>
          <a:p>
            <a:pPr lvl="0" algn="l"/>
            <a:r>
              <a:rPr lang="zh-CN" altLang="en-US" sz="3500" b="1" dirty="0" smtClean="0">
                <a:solidFill>
                  <a:srgbClr val="FFFF00"/>
                </a:solidFill>
              </a:rPr>
              <a:t>       因此，有人开始怀疑：相信耶稣基督是否是一条错误的道路？是否应当重新回到旧约律法与祭祀制度之下？在这样的背景中，这些信徒所面对的疑难，大致可归纳为以下三点：</a:t>
            </a:r>
            <a:endParaRPr lang="en-US" altLang="zh-CN" sz="35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20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500" b="1" dirty="0" smtClean="0">
                <a:solidFill>
                  <a:srgbClr val="FFFF00"/>
                </a:solidFill>
              </a:rPr>
              <a:t>A</a:t>
            </a:r>
            <a:r>
              <a:rPr lang="zh-CN" altLang="en-US" sz="3500" b="1" dirty="0" smtClean="0">
                <a:solidFill>
                  <a:srgbClr val="FFFF00"/>
                </a:solidFill>
              </a:rPr>
              <a:t>、神既是不变的，怎能废弃他与他们列祖所立的约而另立新约，新约究竟是否是从神而来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B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、纵使新旧两约都是神所赐的，又何必弃旧而谋新，在基督未降生之前，那些旧约时代的人，岂不同样蒙神悦纳，现今何以不能沿用，何必为此而担当基督徒的恶名。</a:t>
            </a: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C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、他们既相信耶稣是弥赛亚，何以他们尚未见基督的国度与能力，亦不见基督所带来的祝福。反之，他们各人的处境与国家的处境都日益艰难。</a:t>
            </a: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 通过以上让我们看到收信人对基督的信仰开始怀疑，他们的信心也已开始动摇，所以作者在这样的情况下写了本书。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400" b="1" dirty="0" smtClean="0">
                <a:solidFill>
                  <a:srgbClr val="FFFF00"/>
                </a:solidFill>
              </a:rPr>
              <a:t>来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：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所以我们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当越发郑重所听见的道理，恐怕我们随流失去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。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那借着天使所传的话，既是确定的，凡干犯悖逆的，都受了该受的报应。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3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我们若忽略这么大的救恩，怎能逃罪呢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？</a:t>
            </a:r>
          </a:p>
          <a:p>
            <a:pPr lvl="0" algn="l"/>
            <a:endParaRPr lang="zh-CN" altLang="en-US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400" b="1" dirty="0" smtClean="0">
                <a:solidFill>
                  <a:srgbClr val="FFFF00"/>
                </a:solidFill>
              </a:rPr>
              <a:t>来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6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：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4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论到那些已经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蒙了光照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，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尝过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天恩的滋味，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又于圣灵有分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，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5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并尝过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神善道的滋味，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觉悟来世权能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的人，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6</a:t>
            </a:r>
            <a:r>
              <a:rPr lang="zh-CN" altLang="en-US" sz="3400" b="1" dirty="0" smtClean="0">
                <a:solidFill>
                  <a:schemeClr val="accent6">
                    <a:lumMod val="75000"/>
                  </a:schemeClr>
                </a:solidFill>
              </a:rPr>
              <a:t>若是离弃道理，就不能叫他们从新懊悔了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。因为他们把神的儿子重钉十字架，明明地羞辱他。</a:t>
            </a:r>
          </a:p>
          <a:p>
            <a:pPr lvl="0" algn="l"/>
            <a:endParaRPr lang="zh-CN" altLang="en-US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400" b="1" dirty="0" smtClean="0">
                <a:solidFill>
                  <a:srgbClr val="FFFF00"/>
                </a:solidFill>
              </a:rPr>
              <a:t>来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10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：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26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因为我们</a:t>
            </a:r>
            <a:r>
              <a:rPr lang="zh-CN" altLang="en-US" sz="3400" b="1" dirty="0" smtClean="0">
                <a:solidFill>
                  <a:schemeClr val="bg1"/>
                </a:solidFill>
              </a:rPr>
              <a:t>得知真道以后，若故意犯罪，赎罪的祭就再没有了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。</a:t>
            </a:r>
            <a:r>
              <a:rPr lang="en-US" altLang="zh-CN" sz="3400" b="1" dirty="0" smtClean="0">
                <a:solidFill>
                  <a:srgbClr val="FFFF00"/>
                </a:solidFill>
              </a:rPr>
              <a:t>27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惟有战惧等候审判和那烧灭众敌人的烈火。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来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：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6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但基督为儿子，治理神的家。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我们若将可夸的盼望和胆量，坚持到底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，便是他的家了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……14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我们若将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起初确实的信心，坚持到底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，就在基督里有分了。</a:t>
            </a:r>
          </a:p>
          <a:p>
            <a:pPr lvl="0" algn="l"/>
            <a:endParaRPr lang="zh-CN" altLang="en-US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来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10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：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19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弟兄们，我们既因耶稣的血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……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给我们开了一条又新又活的路从幔子经过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……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又有一位大祭司治理神的家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……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就当存着诚心，和充足的信心，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来到神面前。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23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也要坚守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我们所承认的指望，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不至摇动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。因为那应许我们的是信实的。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2.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核心信息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基督比一切都更美：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比天使更美、比摩西更美、比亚伦的祭司职分更美、比旧约献祭的祭物更美。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最后的劝勉： 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	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来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12:1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我们既有这许多的见证人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…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就当放下各样重担，存心忍耐，奔那摆在我们前头的路程。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zh-CN" altLang="en-US" b="1" dirty="0">
                <a:solidFill>
                  <a:srgbClr val="FFFF00"/>
                </a:solidFill>
              </a:rPr>
              <a:t>祈祷</a:t>
            </a:r>
            <a:r>
              <a:rPr lang="en-US" altLang="zh-CN" b="1" dirty="0">
                <a:solidFill>
                  <a:srgbClr val="FFFF00"/>
                </a:solidFill>
              </a:rPr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1725985"/>
            <a:ext cx="9108504" cy="51396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7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四、启示录：末世中的安慰与盼望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1.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启示录不是“恐怖预言书”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常见误解一：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只关注时间表。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chemeClr val="bg1"/>
                </a:solidFill>
              </a:rPr>
              <a:t>     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阅读启示录时最关心的是：主什么时候再来？七印、七号、七碗各发生在什么时候？现在世界局势是不是对应某一章某一节？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于是，启示录被读成了一本末世年代表或预言进度表。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为什么这是误解？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）启示录本身并非按线性时间书写的。</a:t>
            </a: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启示录大量采用：循环式结构，异象的重复与加深，从不同角度描写同一末世现实。同一段历史常被多次描绘，而非一次走完。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2400" b="1" dirty="0" smtClean="0">
                <a:solidFill>
                  <a:srgbClr val="FFFF00"/>
                </a:solidFill>
              </a:rPr>
              <a:t>     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例如</a:t>
            </a:r>
            <a:r>
              <a:rPr lang="en-US" altLang="zh-CN" sz="2700" b="1" dirty="0" smtClean="0">
                <a:solidFill>
                  <a:schemeClr val="bg1"/>
                </a:solidFill>
              </a:rPr>
              <a:t>1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：七印</a:t>
            </a:r>
            <a:r>
              <a:rPr lang="en-US" altLang="zh-CN" sz="2700" b="1" dirty="0" smtClean="0">
                <a:solidFill>
                  <a:schemeClr val="bg1"/>
                </a:solidFill>
              </a:rPr>
              <a:t>/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七号</a:t>
            </a:r>
            <a:r>
              <a:rPr lang="en-US" altLang="zh-CN" sz="2700" b="1" dirty="0" smtClean="0">
                <a:solidFill>
                  <a:schemeClr val="bg1"/>
                </a:solidFill>
              </a:rPr>
              <a:t>/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七碗，</a:t>
            </a:r>
            <a:r>
              <a:rPr lang="zh-CN" altLang="en-US" sz="2700" b="1" dirty="0" smtClean="0">
                <a:solidFill>
                  <a:srgbClr val="FFFF00"/>
                </a:solidFill>
              </a:rPr>
              <a:t>眨一看按顺序发生，但仔细看就会发现：三组审判结尾都指向终局，都出现了：审判的高峰、神显现、世界的震动、神国的宣告。这更像是同一末世审判的三次回放，而不是三段不同时间。</a:t>
            </a:r>
          </a:p>
          <a:p>
            <a:pPr lvl="0" algn="l"/>
            <a:r>
              <a:rPr lang="zh-CN" altLang="en-US" sz="2700" b="1" dirty="0" smtClean="0">
                <a:solidFill>
                  <a:srgbClr val="FFFF00"/>
                </a:solidFill>
              </a:rPr>
              <a:t>    其次，角度不同、重点不同。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比方说：七印：</a:t>
            </a:r>
            <a:r>
              <a:rPr lang="zh-CN" altLang="en-US" sz="2700" b="1" dirty="0" smtClean="0">
                <a:solidFill>
                  <a:srgbClr val="FFFF00"/>
                </a:solidFill>
              </a:rPr>
              <a:t>强调地上历史中已经发生、持续发生的苦难：战争、饥荒、逼迫。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七号：</a:t>
            </a:r>
            <a:r>
              <a:rPr lang="zh-CN" altLang="en-US" sz="2700" b="1" dirty="0" smtClean="0">
                <a:solidFill>
                  <a:srgbClr val="FFFF00"/>
                </a:solidFill>
              </a:rPr>
              <a:t>强调神的审判带有警告与呼召悔改的性质。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七碗：</a:t>
            </a:r>
            <a:r>
              <a:rPr lang="zh-CN" altLang="en-US" sz="2700" b="1" dirty="0" smtClean="0">
                <a:solidFill>
                  <a:srgbClr val="FFFF00"/>
                </a:solidFill>
              </a:rPr>
              <a:t>强调神审判的完全与终极性。</a:t>
            </a:r>
            <a:r>
              <a:rPr lang="zh-CN" altLang="en-US" sz="2700" b="1" dirty="0" smtClean="0">
                <a:solidFill>
                  <a:schemeClr val="bg1"/>
                </a:solidFill>
              </a:rPr>
              <a:t>同一现实，用不同镜头来拍。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2800" b="1" dirty="0" smtClean="0">
                <a:solidFill>
                  <a:srgbClr val="FFFF00"/>
                </a:solidFill>
              </a:rPr>
              <a:t>例子</a:t>
            </a:r>
            <a:r>
              <a:rPr lang="en-US" altLang="zh-CN" sz="28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：妇人、龙、兽</a:t>
            </a:r>
            <a:r>
              <a:rPr lang="en-US" altLang="zh-CN" sz="28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也是重复描写。</a:t>
            </a:r>
            <a:endParaRPr lang="en-US" altLang="zh-CN" sz="28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2800" b="1" dirty="0" smtClean="0">
                <a:solidFill>
                  <a:srgbClr val="FFFF00"/>
                </a:solidFill>
              </a:rPr>
              <a:t>     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比方说：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启示录 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12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章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：从属灵争战的角度，揭示撒但如何敌对神的子民。</a:t>
            </a:r>
            <a:endParaRPr lang="zh-CN" altLang="en-US" sz="18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2800" b="1" dirty="0" smtClean="0">
                <a:solidFill>
                  <a:srgbClr val="FFFF00"/>
                </a:solidFill>
              </a:rPr>
              <a:t>    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启示录 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13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章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：从政治与权势的角度，描写兽如何逼迫圣徒。</a:t>
            </a:r>
            <a:endParaRPr lang="zh-CN" altLang="en-US" sz="18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2800" b="1" dirty="0" smtClean="0">
                <a:solidFill>
                  <a:srgbClr val="FFFF00"/>
                </a:solidFill>
              </a:rPr>
              <a:t>    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启示录 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17–18 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章</a:t>
            </a:r>
            <a:r>
              <a:rPr lang="zh-CN" altLang="en-US" sz="2800" b="1" dirty="0" smtClean="0">
                <a:solidFill>
                  <a:srgbClr val="FFFF00"/>
                </a:solidFill>
              </a:rPr>
              <a:t>：从经济与文化诱惑的角度，揭示巴比伦的迷惑与败坏。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不是三次不同历史，而是同一邪恶势力的多重面貌。</a:t>
            </a:r>
          </a:p>
          <a:p>
            <a:pPr lvl="0" algn="l"/>
            <a:endParaRPr lang="en-US" altLang="zh-CN" sz="1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）原始读者并不是为了“算时间”</a:t>
            </a: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  启示录首先写给：正在逼迫中的七个教会，面对罗马帝国压力的信徒。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他们最需要的不是“日期”，而是：主仍然掌权的确据，及在患难中继续忠心的鼓励。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）耶稣明确否定“计算日期”的心态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“父凭着自己的权柄所定的时候、日期，不是你们可以知道的。”（徒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1:7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</a:t>
            </a: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启示录不是为了满足好奇心，而是塑造忠心。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u="sng" dirty="0" smtClean="0">
                <a:solidFill>
                  <a:schemeClr val="bg1"/>
                </a:solidFill>
              </a:rPr>
              <a:t>正确的阅读方向</a:t>
            </a: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不问：“现在是哪一步了？”而是问：“在这样的世界中，我该如何忠心？”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常见误解二：只研究数字、兽、灾难。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endParaRPr lang="zh-CN" altLang="en-US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这种误解的表现：读启示录时常把注意力集中在数字：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666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144,000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7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12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；兽、龙、假先知；各种灾难与审判场景。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结果：启示录成了一本“谜语书”或“恐怖预言集”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为什么这是误解？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endParaRPr lang="zh-CN" altLang="en-US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）忽略了启示录的文学体裁。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启示录属于启示文学，其特点是：象征多于直述；意义重于细节；图像指向属灵真实。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 若把象征“机械化解码”，就会错读信息。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）数字是“神学符号”，不是数学密码。常见数字含义：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  7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：完全、神的工作；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  12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：神的子民；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  666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：不完全的人类权势，对神的僭越。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     数字的重点是属灵意义，不是精确数量。</a:t>
            </a:r>
            <a:endParaRPr lang="en-US" altLang="zh-CN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）兽与灾难不是中心人物。</a:t>
            </a:r>
            <a:r>
              <a:rPr lang="zh-CN" altLang="en-US" sz="3600" b="1" dirty="0" smtClean="0">
                <a:solidFill>
                  <a:schemeClr val="accent6">
                    <a:lumMod val="75000"/>
                  </a:schemeClr>
                </a:solidFill>
              </a:rPr>
              <a:t>启示录真正的中心不是：兽有多可怕；灾难有多严重。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而是：宝座上的神；被杀却站立的羔羊。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 若一直盯着“兽”，却看不见“羔羊”，就完全读反了。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u="sng" dirty="0" smtClean="0">
              <a:solidFill>
                <a:schemeClr val="bg1"/>
              </a:solidFill>
            </a:endParaRPr>
          </a:p>
          <a:p>
            <a:pPr lvl="0" algn="l"/>
            <a:r>
              <a:rPr lang="zh-CN" altLang="en-US" sz="3600" b="1" u="sng" dirty="0" smtClean="0">
                <a:solidFill>
                  <a:schemeClr val="bg1"/>
                </a:solidFill>
              </a:rPr>
              <a:t>正确的阅读方向</a:t>
            </a: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从“恐惧”转向“敬拜”； 从“解码”转向“回应”。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因为启示录的高潮不是毁灭，而是神的国完全降临；羔羊与新妇同在；新天新地的盼望。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2.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启示录的核心信息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1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）耶稣基督已经得胜。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“我是阿拉法，我是俄梅戛”（启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1:8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）。羔羊已得胜；撒但的权势是暂时的。</a:t>
            </a: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2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）教会要忠心直到主来。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七教会的信息（启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2–3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）：真实的称赞；严肃的警告；呼召悔改。教会要警醒，不妥协、不冷淡、不假冒。</a:t>
            </a: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3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）历史的终局在神手中。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审判是公义的，新天新地是真实的盼望。“神要擦去他们一切的眼泪。”（启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21:4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）</a:t>
            </a:r>
            <a:endParaRPr lang="en-US" altLang="zh-CN" sz="36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/>
            <a:r>
              <a:rPr lang="zh-CN" altLang="en-US" sz="3600" b="1" dirty="0" smtClean="0">
                <a:solidFill>
                  <a:schemeClr val="bg1"/>
                </a:solidFill>
              </a:rPr>
              <a:t>总结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       普通书信 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+ 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启示录共同见证：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在末后的日子里，信徒要在真道中站立，在苦难中忍耐，在爱中成长，在盼望中等候主再来。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对今天 基督徒的劝勉：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1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、信仰不能停留在“知道”；要问：我的信心是否改变了我的生活？</a:t>
            </a: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2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、爱心需要真理的根基，不随从世界价值观，在爱中持守圣经真理。</a:t>
            </a: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      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、用永恒眼光看当下人生，苦难不是结局，主再来是最大的盼望。</a:t>
            </a:r>
            <a:endParaRPr lang="en-US" altLang="zh-CN" sz="36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zh-CN" altLang="en-US" b="1" dirty="0">
                <a:solidFill>
                  <a:srgbClr val="FFFF00"/>
                </a:solidFill>
              </a:rPr>
              <a:t>祈祷</a:t>
            </a:r>
            <a:r>
              <a:rPr lang="en-US" altLang="zh-CN" b="1" dirty="0">
                <a:solidFill>
                  <a:srgbClr val="FFFF00"/>
                </a:solidFill>
              </a:rPr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1725985"/>
            <a:ext cx="9108504" cy="51396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149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76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旧约</a:t>
            </a:r>
          </a:p>
        </p:txBody>
      </p:sp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685800" y="0"/>
            <a:ext cx="2743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摩西五经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历史书</a:t>
            </a: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诗歌智慧书</a:t>
            </a: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先知书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3048000" y="0"/>
            <a:ext cx="6019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 eaLnBrk="1" hangingPunct="1">
              <a:defRPr/>
            </a:pP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创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出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利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民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申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书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士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路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撒上、下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王上、下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代上、下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拉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尼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斯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lvl="0" algn="l" eaLnBrk="1" hangingPunct="1"/>
            <a:endParaRPr lang="en-US" altLang="zh-CN" sz="32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0" algn="l" eaLnBrk="1" hangingPunct="1"/>
            <a:endParaRPr lang="en-US" altLang="zh-CN" sz="32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0"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伯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诗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箴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传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歌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赛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耶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结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但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哀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何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珥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摩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俄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拿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迦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鸿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谷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番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该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亚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玛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</p:txBody>
      </p:sp>
      <p:sp>
        <p:nvSpPr>
          <p:cNvPr id="5" name="Left Brace 4"/>
          <p:cNvSpPr/>
          <p:nvPr/>
        </p:nvSpPr>
        <p:spPr>
          <a:xfrm>
            <a:off x="533400" y="228600"/>
            <a:ext cx="304800" cy="66294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Left Brace 5"/>
          <p:cNvSpPr/>
          <p:nvPr/>
        </p:nvSpPr>
        <p:spPr>
          <a:xfrm>
            <a:off x="2971800" y="152400"/>
            <a:ext cx="381000" cy="838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Left Brace 8"/>
          <p:cNvSpPr/>
          <p:nvPr/>
        </p:nvSpPr>
        <p:spPr>
          <a:xfrm>
            <a:off x="2971800" y="1371600"/>
            <a:ext cx="381000" cy="15240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Left Brace 9"/>
          <p:cNvSpPr/>
          <p:nvPr/>
        </p:nvSpPr>
        <p:spPr>
          <a:xfrm>
            <a:off x="3048000" y="3657600"/>
            <a:ext cx="304800" cy="6858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Left Brace 10"/>
          <p:cNvSpPr/>
          <p:nvPr/>
        </p:nvSpPr>
        <p:spPr>
          <a:xfrm>
            <a:off x="2971800" y="4648200"/>
            <a:ext cx="457200" cy="19050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80885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76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新约</a:t>
            </a:r>
          </a:p>
        </p:txBody>
      </p:sp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685800" y="0"/>
            <a:ext cx="2133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四福音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algn="l" eaLnBrk="1" hangingPunct="1"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历史书</a:t>
            </a: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lvl="0" algn="l" eaLnBrk="1" hangingPunct="1"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书信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6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启示录</a:t>
            </a:r>
            <a:endParaRPr lang="en-US" altLang="zh-CN" sz="36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2667000" y="0"/>
            <a:ext cx="6400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 eaLnBrk="1" hangingPunct="1">
              <a:defRPr/>
            </a:pP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太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可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路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约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徒</a:t>
            </a:r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algn="l" eaLnBrk="1" hangingPunct="1"/>
            <a:endParaRPr lang="en-US" altLang="zh-CN" sz="30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0" algn="l" eaLnBrk="1" hangingPunct="1"/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罗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林前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林后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  </a:t>
            </a:r>
          </a:p>
          <a:p>
            <a:pPr lvl="0" algn="l" eaLnBrk="1" hangingPunct="1"/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加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弗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腓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西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lvl="0" algn="l" eaLnBrk="1" hangingPunct="1"/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帖前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帖后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提前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lvl="0" algn="l" eaLnBrk="1" hangingPunct="1"/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 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提后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多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门</a:t>
            </a:r>
            <a:r>
              <a:rPr lang="en-US" altLang="zh-CN" sz="30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  <a:endParaRPr lang="en-US" altLang="zh-CN" sz="32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l" eaLnBrk="1" hangingPunct="1"/>
            <a:endParaRPr lang="en-US" altLang="zh-CN" sz="32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来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雅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彼前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 </a:t>
            </a:r>
          </a:p>
          <a:p>
            <a:pPr algn="l" eaLnBrk="1" hangingPunct="1"/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 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彼后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约一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约二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algn="l" eaLnBrk="1" hangingPunct="1"/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              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约三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》《</a:t>
            </a:r>
            <a:r>
              <a:rPr lang="zh-CN" altLang="en-US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犹</a:t>
            </a:r>
            <a:r>
              <a:rPr lang="en-US" altLang="zh-CN" sz="30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</a:p>
          <a:p>
            <a:pPr algn="l" eaLnBrk="1" hangingPunct="1"/>
            <a:endParaRPr lang="en-US" altLang="zh-CN" sz="3200" b="1" dirty="0" smtClean="0">
              <a:solidFill>
                <a:srgbClr val="FFFF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l" eaLnBrk="1" hangingPunct="1"/>
            <a:r>
              <a:rPr lang="en-US" altLang="zh-CN" sz="3200" b="1" dirty="0" smtClean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</a:t>
            </a:r>
            <a:r>
              <a:rPr lang="en-US" altLang="zh-CN" sz="32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sz="32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启</a:t>
            </a:r>
            <a:r>
              <a:rPr lang="en-US" altLang="zh-CN" sz="3200" b="1" dirty="0" smtClean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  <a:endParaRPr lang="en-US" altLang="zh-CN" sz="3200" dirty="0" smtClean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533400" y="228600"/>
            <a:ext cx="304800" cy="66294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Left Brace 5"/>
          <p:cNvSpPr/>
          <p:nvPr/>
        </p:nvSpPr>
        <p:spPr>
          <a:xfrm>
            <a:off x="2667000" y="6172200"/>
            <a:ext cx="304800" cy="5334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Left Brace 8"/>
          <p:cNvSpPr/>
          <p:nvPr/>
        </p:nvSpPr>
        <p:spPr>
          <a:xfrm>
            <a:off x="4191000" y="2133600"/>
            <a:ext cx="304800" cy="18288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Left Brace 9"/>
          <p:cNvSpPr/>
          <p:nvPr/>
        </p:nvSpPr>
        <p:spPr>
          <a:xfrm>
            <a:off x="2438400" y="152400"/>
            <a:ext cx="304800" cy="457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Left Brace 10"/>
          <p:cNvSpPr/>
          <p:nvPr/>
        </p:nvSpPr>
        <p:spPr>
          <a:xfrm>
            <a:off x="2438400" y="3200400"/>
            <a:ext cx="457200" cy="19050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3048000" y="23622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保罗书信</a:t>
            </a:r>
          </a:p>
        </p:txBody>
      </p:sp>
      <p:sp>
        <p:nvSpPr>
          <p:cNvPr id="1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3124200" y="45720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普通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书信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2438400" y="1143000"/>
            <a:ext cx="304800" cy="457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Left Brace 14"/>
          <p:cNvSpPr/>
          <p:nvPr/>
        </p:nvSpPr>
        <p:spPr>
          <a:xfrm>
            <a:off x="4267200" y="4419600"/>
            <a:ext cx="228600" cy="12954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80885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一、新约整体结构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chemeClr val="bg1"/>
                </a:solidFill>
              </a:rPr>
              <a:t>     新约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四大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板块：</a:t>
            </a:r>
            <a:endParaRPr lang="en-US" altLang="zh-CN" sz="3600" b="1" dirty="0" smtClean="0">
              <a:solidFill>
                <a:schemeClr val="bg1"/>
              </a:solidFill>
            </a:endParaRPr>
          </a:p>
          <a:p>
            <a:pPr lvl="0"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福音书（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4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卷）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耶稣是谁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?</a:t>
            </a:r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使徒行传（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卷）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福音如何传开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?</a:t>
            </a:r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保罗书信（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13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卷）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因信称义如何被教导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?</a:t>
            </a:r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普通书信 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+ 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启示录（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9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卷）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信徒如何在末世中活出真道、持守盼望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?</a:t>
            </a:r>
            <a:endParaRPr lang="zh-CN" altLang="en-US" sz="36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二、普通书信的写作背景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1800" b="1" dirty="0" smtClean="0">
              <a:solidFill>
                <a:srgbClr val="FFFF00"/>
              </a:solidFill>
            </a:endParaRPr>
          </a:p>
          <a:p>
            <a:pPr algn="l"/>
            <a:r>
              <a:rPr lang="zh-CN" altLang="en-US" sz="3600" b="1" dirty="0" smtClean="0">
                <a:solidFill>
                  <a:srgbClr val="FFFF00"/>
                </a:solidFill>
              </a:rPr>
              <a:t>       </a:t>
            </a:r>
            <a:r>
              <a:rPr lang="zh-CN" altLang="en-US" sz="3400" b="1" dirty="0" smtClean="0">
                <a:solidFill>
                  <a:srgbClr val="FFFF00"/>
                </a:solidFill>
              </a:rPr>
              <a:t>当时，福音已经从耶路撒冷往西传到亚细亚、希腊、罗马各地，虽然遭受到某些犹太人的反对，但是犹太人与外邦人都有不少人相信，教会也逐渐建立。保罗在旅行传道当中所写的书信已经在各教会流传。</a:t>
            </a:r>
            <a:endParaRPr lang="en-US" altLang="zh-CN" sz="3400" b="1" dirty="0" smtClean="0">
              <a:solidFill>
                <a:srgbClr val="FFFF00"/>
              </a:solidFill>
            </a:endParaRPr>
          </a:p>
          <a:p>
            <a:pPr algn="l"/>
            <a:r>
              <a:rPr lang="zh-CN" altLang="en-US" sz="3400" b="1" dirty="0" smtClean="0">
                <a:solidFill>
                  <a:schemeClr val="bg1"/>
                </a:solidFill>
              </a:rPr>
              <a:t>      但渐渐地，外在的政治、社会环境在改变，罗马政府开始对基督徒不友善，甚至逼迫基督徒，</a:t>
            </a:r>
            <a:r>
              <a:rPr lang="zh-CN" altLang="en-US" sz="3400" b="1" dirty="0" smtClean="0">
                <a:solidFill>
                  <a:schemeClr val="accent6">
                    <a:lumMod val="75000"/>
                  </a:schemeClr>
                </a:solidFill>
              </a:rPr>
              <a:t>教会内部也面临冲击，有异端逐渐产生；</a:t>
            </a:r>
            <a:endParaRPr lang="en-US" altLang="zh-CN" sz="3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zh-CN" altLang="en-US" sz="3400" b="1" dirty="0" smtClean="0">
                <a:solidFill>
                  <a:srgbClr val="FFFF00"/>
                </a:solidFill>
              </a:rPr>
              <a:t>       如何辨明福音、保持纯正的信仰、坚固信徒的信心，便是此时一个重要的课题。 “普通书信与启示录”就是在这种情况之下逐一写成。</a:t>
            </a:r>
            <a:endParaRPr lang="en-US" altLang="zh-CN" sz="34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三、什么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是普通书信？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18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600" b="1" dirty="0" smtClean="0">
                <a:solidFill>
                  <a:srgbClr val="FFFF00"/>
                </a:solidFill>
              </a:rPr>
              <a:t>	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普通书信（又称“普世书信”或“大公书信”），是新约圣经中一组写给普遍信徒群体，而非特定地方教会或个人的书信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。</a:t>
            </a:r>
            <a:endParaRPr lang="en-US" altLang="zh-CN" sz="3600" b="1" dirty="0" smtClean="0">
              <a:solidFill>
                <a:srgbClr val="FFFF00"/>
              </a:solidFill>
            </a:endParaRPr>
          </a:p>
          <a:p>
            <a:pPr lvl="0" algn="l"/>
            <a:endParaRPr lang="zh-CN" altLang="en-US" sz="36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600" b="1" dirty="0" smtClean="0">
                <a:solidFill>
                  <a:srgbClr val="FFFF00"/>
                </a:solidFill>
              </a:rPr>
              <a:t>      换句话说，这里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的“普通”并不是指内容不重要，而是指收信对象的普遍性：不是只写给“某一城的教会”（如哥林多、以弗所），而是写给：散居各地的信徒，某一类信徒群体或干脆未指明具体对象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。 因此，这些书信更像是写给“整个教会”的牧函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。 </a:t>
            </a:r>
            <a:endParaRPr lang="en-US" altLang="zh-CN" sz="36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lvl="0" algn="l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林前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奉神旨意，蒙召作耶稣基督使徒的保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罗</a:t>
            </a:r>
            <a:r>
              <a:rPr lang="en-US" altLang="zh-CN" sz="3200" b="1" dirty="0" smtClean="0">
                <a:solidFill>
                  <a:srgbClr val="FFFF00"/>
                </a:solidFill>
              </a:rPr>
              <a:t>……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写信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给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在哥林多神的教会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，</a:t>
            </a:r>
            <a:endParaRPr lang="zh-CN" altLang="en-US" sz="3200" b="1" dirty="0" smtClean="0">
              <a:solidFill>
                <a:srgbClr val="FFFF00"/>
              </a:solidFill>
            </a:endParaRPr>
          </a:p>
          <a:p>
            <a:pPr lvl="0" algn="l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弗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奉神旨意，作基督耶稣使徒的保罗，写信给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在以弗所的圣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徒</a:t>
            </a:r>
            <a:r>
              <a:rPr lang="en-US" altLang="zh-CN" sz="3200" b="1" dirty="0" smtClean="0">
                <a:solidFill>
                  <a:srgbClr val="FFFF00"/>
                </a:solidFill>
              </a:rPr>
              <a:t>……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。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lvl="0" algn="l"/>
            <a:endParaRPr lang="en-US" altLang="zh-CN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algn="l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  雅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作神和主耶稣基督仆人的雅各，请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散住十二个支派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之人的安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。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lvl="0" algn="l"/>
            <a:r>
              <a:rPr lang="en-US" altLang="zh-CN" sz="3200" b="1" dirty="0" smtClean="0">
                <a:solidFill>
                  <a:srgbClr val="FFFF00"/>
                </a:solidFill>
              </a:rPr>
              <a:t>    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彼前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耶稣基督的使徒彼得，写信给那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分散在本都，加拉太，加帕多家，亚西亚，庇推尼寄居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的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。</a:t>
            </a:r>
            <a:endParaRPr lang="en-US" altLang="zh-CN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algn="l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    犹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耶稣基督的仆人，雅各的弟兄犹大，写信给</a:t>
            </a:r>
            <a:r>
              <a:rPr lang="zh-CN" altLang="en-US" sz="3200" b="1" dirty="0" smtClean="0">
                <a:solidFill>
                  <a:schemeClr val="bg1"/>
                </a:solidFill>
              </a:rPr>
              <a:t>那被召，在父神里蒙爱，为耶稣基督保守的人</a:t>
            </a:r>
            <a:r>
              <a:rPr lang="zh-CN" altLang="en-US" sz="3200" b="1" dirty="0" smtClean="0">
                <a:solidFill>
                  <a:srgbClr val="FFFF00"/>
                </a:solidFill>
              </a:rPr>
              <a:t>。</a:t>
            </a:r>
            <a:endParaRPr lang="en-US" altLang="zh-CN" sz="32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="" xmlns:a16="http://schemas.microsoft.com/office/drawing/2014/main" id="{1765CE6E-07AD-DFD7-E57E-E5A64C091144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347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/>
            <a:r>
              <a:rPr lang="zh-CN" altLang="en-US" sz="3600" b="1" dirty="0" smtClean="0">
                <a:solidFill>
                  <a:srgbClr val="FFFF00"/>
                </a:solidFill>
              </a:rPr>
              <a:t>四、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为什么将普通书信放在新约的后面？</a:t>
            </a:r>
          </a:p>
          <a:p>
            <a:pPr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algn="l"/>
            <a:r>
              <a:rPr lang="zh-CN" altLang="en-US" sz="3600" b="1" dirty="0" smtClean="0">
                <a:solidFill>
                  <a:srgbClr val="FFFF00"/>
                </a:solidFill>
              </a:rPr>
              <a:t>因为当时教会的境况是：</a:t>
            </a:r>
          </a:p>
          <a:p>
            <a:pPr lvl="1" algn="l"/>
            <a:r>
              <a:rPr lang="zh-CN" altLang="en-US" sz="3600" b="1" dirty="0" smtClean="0">
                <a:solidFill>
                  <a:srgbClr val="FFFF00"/>
                </a:solidFill>
              </a:rPr>
              <a:t>教会已经建立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不是刚建立或建立初期</a:t>
            </a:r>
          </a:p>
          <a:p>
            <a:pPr lvl="1" algn="l"/>
            <a:r>
              <a:rPr lang="zh-CN" altLang="en-US" sz="3600" b="1" dirty="0" smtClean="0">
                <a:solidFill>
                  <a:srgbClr val="FFFF00"/>
                </a:solidFill>
              </a:rPr>
              <a:t>逼迫已经开始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不只是来自犹太人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/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罗马</a:t>
            </a:r>
          </a:p>
          <a:p>
            <a:pPr lvl="1" algn="l"/>
            <a:r>
              <a:rPr lang="zh-CN" altLang="en-US" sz="3600" b="1" dirty="0" smtClean="0">
                <a:solidFill>
                  <a:srgbClr val="FFFF00"/>
                </a:solidFill>
              </a:rPr>
              <a:t>异端已经出现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诺斯底主义</a:t>
            </a:r>
          </a:p>
          <a:p>
            <a:pPr lvl="1" algn="l"/>
            <a:r>
              <a:rPr lang="zh-CN" altLang="en-US" sz="3600" b="1" dirty="0" smtClean="0">
                <a:solidFill>
                  <a:srgbClr val="FFFF00"/>
                </a:solidFill>
              </a:rPr>
              <a:t>主再来成为现实盼望</a:t>
            </a:r>
            <a:r>
              <a:rPr lang="en-US" altLang="zh-CN" sz="3600" b="1" dirty="0" smtClean="0">
                <a:solidFill>
                  <a:srgbClr val="FFFF00"/>
                </a:solidFill>
              </a:rPr>
              <a:t>——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人生的指望</a:t>
            </a:r>
          </a:p>
          <a:p>
            <a:pPr algn="l"/>
            <a:endParaRPr lang="en-US" altLang="zh-CN" sz="3600" b="1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CN" sz="3600" b="1" dirty="0" smtClean="0">
                <a:solidFill>
                  <a:srgbClr val="FFFF00"/>
                </a:solidFill>
              </a:rPr>
              <a:t>	</a:t>
            </a:r>
            <a:r>
              <a:rPr lang="zh-CN" altLang="en-US" sz="3600" b="1" dirty="0" smtClean="0">
                <a:solidFill>
                  <a:srgbClr val="FFFF00"/>
                </a:solidFill>
              </a:rPr>
              <a:t>因此，普通书信与启示录关注的不是“如何得救”，而是“既然得救，如何活、如何忍耐、如何等候结局”。</a:t>
            </a:r>
          </a:p>
        </p:txBody>
      </p:sp>
    </p:spTree>
    <p:extLst>
      <p:ext uri="{BB962C8B-B14F-4D97-AF65-F5344CB8AC3E}">
        <p14:creationId xmlns="" xmlns:p14="http://schemas.microsoft.com/office/powerpoint/2010/main" val="146534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13629</TotalTime>
  <Words>2641</Words>
  <Application>Microsoft Office PowerPoint</Application>
  <PresentationFormat>On-screen Show (4:3)</PresentationFormat>
  <Paragraphs>202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主题</vt:lpstr>
      <vt:lpstr>莱城华人教会成人主日学 ——《普通书信与启示录》</vt:lpstr>
      <vt:lpstr>祈祷/Prayer</vt:lpstr>
      <vt:lpstr>旧约</vt:lpstr>
      <vt:lpstr>新约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祈祷/Prayer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20:3 除了我以外，你不可有别的神。20:4 不可为自己雕刻偶像；也不可做甚么形像彷佛上天、下地和地底下、水中的百物.  20:7 不可妄称耶和华你　神的名；因为妄称耶和华名的，耶和华必不以他为无罪。不可妄称耶和华你　神的名；因为妄称耶和华名的，耶和华必不以他为无罪。 </dc:title>
  <cp:lastModifiedBy>peter tian</cp:lastModifiedBy>
  <cp:revision>396</cp:revision>
  <dcterms:modified xsi:type="dcterms:W3CDTF">2026-01-10T02:34:19Z</dcterms:modified>
</cp:coreProperties>
</file>